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sldIdLst>
    <p:sldId id="256" r:id="rId2"/>
    <p:sldId id="258" r:id="rId3"/>
    <p:sldId id="259" r:id="rId4"/>
    <p:sldId id="260" r:id="rId5"/>
    <p:sldId id="261" r:id="rId6"/>
    <p:sldId id="268" r:id="rId7"/>
    <p:sldId id="262" r:id="rId8"/>
    <p:sldId id="263" r:id="rId9"/>
    <p:sldId id="264" r:id="rId10"/>
    <p:sldId id="265" r:id="rId11"/>
    <p:sldId id="266" r:id="rId12"/>
    <p:sldId id="257" r:id="rId13"/>
    <p:sldId id="271" r:id="rId14"/>
    <p:sldId id="267" r:id="rId15"/>
    <p:sldId id="26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519" autoAdjust="0"/>
    <p:restoredTop sz="94660"/>
  </p:normalViewPr>
  <p:slideViewPr>
    <p:cSldViewPr snapToGrid="0">
      <p:cViewPr varScale="1">
        <p:scale>
          <a:sx n="103" d="100"/>
          <a:sy n="103" d="100"/>
        </p:scale>
        <p:origin x="114" y="4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10/1/2024</a:t>
            </a:fld>
            <a:endParaRPr lang="en-US" dirty="0"/>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70582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10/1/2024</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37280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10/1/2024</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485904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10/1/2024</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021085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10/1/2024</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409804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10/1/2024</a:t>
            </a:fld>
            <a:endParaRPr lang="en-US" dirty="0"/>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1469408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10/1/2024</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2047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10/1/2024</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460122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10/1/2024</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039959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10/1/2024</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978775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10/1/2024</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743219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pPr algn="r"/>
              <a:t>10/1/2024</a:t>
            </a:fld>
            <a:endParaRPr lang="en-US" dirty="0"/>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dirty="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dirty="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5545859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1" r:id="rId6"/>
    <p:sldLayoutId id="2147483727" r:id="rId7"/>
    <p:sldLayoutId id="2147483728" r:id="rId8"/>
    <p:sldLayoutId id="2147483729" r:id="rId9"/>
    <p:sldLayoutId id="2147483730" r:id="rId10"/>
    <p:sldLayoutId id="2147483732" r:id="rId11"/>
  </p:sldLayoutIdLs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7B5C06-12CC-49EF-A907-08F1B132C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BF7A785F-38D2-4D69-B6F1-ADCED2B8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34003" cy="6175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CB70A6-3EA6-B843-C3E4-775659E0F0E0}"/>
              </a:ext>
            </a:extLst>
          </p:cNvPr>
          <p:cNvSpPr>
            <a:spLocks noGrp="1"/>
          </p:cNvSpPr>
          <p:nvPr>
            <p:ph type="ctrTitle"/>
          </p:nvPr>
        </p:nvSpPr>
        <p:spPr>
          <a:xfrm>
            <a:off x="762000" y="839336"/>
            <a:ext cx="4123899" cy="3475513"/>
          </a:xfrm>
        </p:spPr>
        <p:txBody>
          <a:bodyPr anchor="ctr">
            <a:normAutofit/>
          </a:bodyPr>
          <a:lstStyle/>
          <a:p>
            <a:pPr algn="l"/>
            <a:r>
              <a:rPr lang="en-US" dirty="0"/>
              <a:t>FIRST MEETING</a:t>
            </a:r>
          </a:p>
        </p:txBody>
      </p:sp>
      <p:sp>
        <p:nvSpPr>
          <p:cNvPr id="3" name="Subtitle 2">
            <a:extLst>
              <a:ext uri="{FF2B5EF4-FFF2-40B4-BE49-F238E27FC236}">
                <a16:creationId xmlns:a16="http://schemas.microsoft.com/office/drawing/2014/main" id="{69BFE4FA-580E-CED0-D148-B8FD1F56B90F}"/>
              </a:ext>
            </a:extLst>
          </p:cNvPr>
          <p:cNvSpPr>
            <a:spLocks noGrp="1"/>
          </p:cNvSpPr>
          <p:nvPr>
            <p:ph type="subTitle" idx="1"/>
          </p:nvPr>
        </p:nvSpPr>
        <p:spPr>
          <a:xfrm>
            <a:off x="762000" y="4570807"/>
            <a:ext cx="4123899" cy="1524000"/>
          </a:xfrm>
        </p:spPr>
        <p:txBody>
          <a:bodyPr>
            <a:normAutofit/>
          </a:bodyPr>
          <a:lstStyle/>
          <a:p>
            <a:pPr algn="l"/>
            <a:r>
              <a:rPr lang="en-US" dirty="0"/>
              <a:t>10/2/2024</a:t>
            </a:r>
          </a:p>
        </p:txBody>
      </p:sp>
      <p:pic>
        <p:nvPicPr>
          <p:cNvPr id="5" name="Picture 4" descr="A pink and black text&#10;&#10;Description automatically generated">
            <a:extLst>
              <a:ext uri="{FF2B5EF4-FFF2-40B4-BE49-F238E27FC236}">
                <a16:creationId xmlns:a16="http://schemas.microsoft.com/office/drawing/2014/main" id="{33A87957-3DD8-BF17-06C9-A2E7E1D296A0}"/>
              </a:ext>
            </a:extLst>
          </p:cNvPr>
          <p:cNvPicPr>
            <a:picLocks noChangeAspect="1"/>
          </p:cNvPicPr>
          <p:nvPr/>
        </p:nvPicPr>
        <p:blipFill>
          <a:blip r:embed="rId2">
            <a:extLst>
              <a:ext uri="{28A0092B-C50C-407E-A947-70E740481C1C}">
                <a14:useLocalDpi xmlns:a14="http://schemas.microsoft.com/office/drawing/2010/main" val="0"/>
              </a:ext>
            </a:extLst>
          </a:blip>
          <a:srcRect t="5037" b="7327"/>
          <a:stretch/>
        </p:blipFill>
        <p:spPr>
          <a:xfrm>
            <a:off x="5334003" y="752477"/>
            <a:ext cx="6095997" cy="5342330"/>
          </a:xfrm>
          <a:prstGeom prst="rect">
            <a:avLst/>
          </a:prstGeom>
        </p:spPr>
      </p:pic>
    </p:spTree>
    <p:extLst>
      <p:ext uri="{BB962C8B-B14F-4D97-AF65-F5344CB8AC3E}">
        <p14:creationId xmlns:p14="http://schemas.microsoft.com/office/powerpoint/2010/main" val="2510176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E15EE-4696-5754-B3A4-C900A08E5268}"/>
              </a:ext>
            </a:extLst>
          </p:cNvPr>
          <p:cNvSpPr>
            <a:spLocks noGrp="1"/>
          </p:cNvSpPr>
          <p:nvPr>
            <p:ph type="title"/>
          </p:nvPr>
        </p:nvSpPr>
        <p:spPr>
          <a:xfrm>
            <a:off x="1530096" y="1064639"/>
            <a:ext cx="9144000" cy="1344168"/>
          </a:xfrm>
        </p:spPr>
        <p:txBody>
          <a:bodyPr/>
          <a:lstStyle/>
          <a:p>
            <a:r>
              <a:rPr lang="en-US" dirty="0"/>
              <a:t>Anime Fandom is full of creativity!</a:t>
            </a:r>
          </a:p>
        </p:txBody>
      </p:sp>
      <p:sp>
        <p:nvSpPr>
          <p:cNvPr id="3" name="Content Placeholder 2">
            <a:extLst>
              <a:ext uri="{FF2B5EF4-FFF2-40B4-BE49-F238E27FC236}">
                <a16:creationId xmlns:a16="http://schemas.microsoft.com/office/drawing/2014/main" id="{ED6DF672-BCC5-3E0F-D032-C374489E8DC0}"/>
              </a:ext>
            </a:extLst>
          </p:cNvPr>
          <p:cNvSpPr>
            <a:spLocks noGrp="1"/>
          </p:cNvSpPr>
          <p:nvPr>
            <p:ph sz="half" idx="1"/>
          </p:nvPr>
        </p:nvSpPr>
        <p:spPr>
          <a:xfrm>
            <a:off x="1260855" y="1736722"/>
            <a:ext cx="4334256" cy="4925925"/>
          </a:xfrm>
        </p:spPr>
        <p:txBody>
          <a:bodyPr>
            <a:normAutofit/>
          </a:bodyPr>
          <a:lstStyle/>
          <a:p>
            <a:r>
              <a:rPr lang="en-US" dirty="0"/>
              <a:t>Cosplay!</a:t>
            </a:r>
          </a:p>
          <a:p>
            <a:r>
              <a:rPr lang="en-US" dirty="0"/>
              <a:t>Fan Comics</a:t>
            </a:r>
          </a:p>
          <a:p>
            <a:r>
              <a:rPr lang="en-US" dirty="0"/>
              <a:t>Fan Fiction</a:t>
            </a:r>
          </a:p>
          <a:p>
            <a:r>
              <a:rPr lang="en-US" dirty="0"/>
              <a:t>YouTube Videos</a:t>
            </a:r>
          </a:p>
          <a:p>
            <a:r>
              <a:rPr lang="en-US" dirty="0"/>
              <a:t>Crafts</a:t>
            </a:r>
          </a:p>
          <a:p>
            <a:r>
              <a:rPr lang="en-US" dirty="0"/>
              <a:t>Fan Songs</a:t>
            </a:r>
          </a:p>
          <a:p>
            <a:r>
              <a:rPr lang="en-US" dirty="0"/>
              <a:t>AMV’s</a:t>
            </a:r>
          </a:p>
          <a:p>
            <a:r>
              <a:rPr lang="en-US" dirty="0"/>
              <a:t>Fan sites</a:t>
            </a:r>
          </a:p>
          <a:p>
            <a:r>
              <a:rPr lang="en-US" dirty="0"/>
              <a:t>And more!</a:t>
            </a:r>
          </a:p>
          <a:p>
            <a:endParaRPr lang="en-US" dirty="0"/>
          </a:p>
          <a:p>
            <a:endParaRPr lang="en-US" dirty="0"/>
          </a:p>
          <a:p>
            <a:endParaRPr lang="en-US" dirty="0"/>
          </a:p>
        </p:txBody>
      </p:sp>
      <p:pic>
        <p:nvPicPr>
          <p:cNvPr id="4100" name="Picture 4" descr="Anime &amp; Gaming Con Participants | Taken at the Anime &amp; Gamin… | Flickr">
            <a:extLst>
              <a:ext uri="{FF2B5EF4-FFF2-40B4-BE49-F238E27FC236}">
                <a16:creationId xmlns:a16="http://schemas.microsoft.com/office/drawing/2014/main" id="{1CA274AC-EEFF-6F18-5CCD-513AA2718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1530" y="1680758"/>
            <a:ext cx="3674619" cy="2755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786618C-6DE1-88D8-5053-85E3BBEFE969}"/>
              </a:ext>
            </a:extLst>
          </p:cNvPr>
          <p:cNvPicPr>
            <a:picLocks noChangeAspect="1"/>
          </p:cNvPicPr>
          <p:nvPr/>
        </p:nvPicPr>
        <p:blipFill>
          <a:blip r:embed="rId3"/>
          <a:stretch>
            <a:fillRect/>
          </a:stretch>
        </p:blipFill>
        <p:spPr>
          <a:xfrm>
            <a:off x="6855949" y="4449194"/>
            <a:ext cx="5116741" cy="1253079"/>
          </a:xfrm>
          <a:prstGeom prst="rect">
            <a:avLst/>
          </a:prstGeom>
        </p:spPr>
      </p:pic>
      <p:pic>
        <p:nvPicPr>
          <p:cNvPr id="8" name="Picture 7">
            <a:extLst>
              <a:ext uri="{FF2B5EF4-FFF2-40B4-BE49-F238E27FC236}">
                <a16:creationId xmlns:a16="http://schemas.microsoft.com/office/drawing/2014/main" id="{6D8E783E-7FA0-1DDF-3646-025BE2156E7C}"/>
              </a:ext>
            </a:extLst>
          </p:cNvPr>
          <p:cNvPicPr>
            <a:picLocks noChangeAspect="1"/>
          </p:cNvPicPr>
          <p:nvPr/>
        </p:nvPicPr>
        <p:blipFill>
          <a:blip r:embed="rId4"/>
          <a:stretch>
            <a:fillRect/>
          </a:stretch>
        </p:blipFill>
        <p:spPr>
          <a:xfrm>
            <a:off x="6226278" y="5461100"/>
            <a:ext cx="5858755" cy="1344168"/>
          </a:xfrm>
          <a:prstGeom prst="rect">
            <a:avLst/>
          </a:prstGeom>
        </p:spPr>
      </p:pic>
      <p:pic>
        <p:nvPicPr>
          <p:cNvPr id="4104" name="Picture 8" descr="Artist Alley Displays — Heyouwitheface">
            <a:extLst>
              <a:ext uri="{FF2B5EF4-FFF2-40B4-BE49-F238E27FC236}">
                <a16:creationId xmlns:a16="http://schemas.microsoft.com/office/drawing/2014/main" id="{F24A41FD-6B26-A97D-164A-491541B744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8895" y="1672339"/>
            <a:ext cx="2817103" cy="28171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in page">
            <a:extLst>
              <a:ext uri="{FF2B5EF4-FFF2-40B4-BE49-F238E27FC236}">
                <a16:creationId xmlns:a16="http://schemas.microsoft.com/office/drawing/2014/main" id="{20A72F62-EE34-E960-D509-1103CE6795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7757" y="3773055"/>
            <a:ext cx="2297025" cy="295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520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C874-F7EE-BC92-B7BA-56CD75780F2A}"/>
              </a:ext>
            </a:extLst>
          </p:cNvPr>
          <p:cNvSpPr>
            <a:spLocks noGrp="1"/>
          </p:cNvSpPr>
          <p:nvPr>
            <p:ph type="ctrTitle"/>
          </p:nvPr>
        </p:nvSpPr>
        <p:spPr>
          <a:xfrm>
            <a:off x="1517904" y="1517904"/>
            <a:ext cx="9144000" cy="3168396"/>
          </a:xfrm>
        </p:spPr>
        <p:txBody>
          <a:bodyPr/>
          <a:lstStyle/>
          <a:p>
            <a:r>
              <a:rPr lang="en-US" dirty="0"/>
              <a:t>STEP ONE: WATCHING ANIME</a:t>
            </a:r>
          </a:p>
        </p:txBody>
      </p:sp>
    </p:spTree>
    <p:extLst>
      <p:ext uri="{BB962C8B-B14F-4D97-AF65-F5344CB8AC3E}">
        <p14:creationId xmlns:p14="http://schemas.microsoft.com/office/powerpoint/2010/main" val="1409281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817B6-3022-F0A4-FA1B-53D6D1F0FB71}"/>
              </a:ext>
            </a:extLst>
          </p:cNvPr>
          <p:cNvSpPr>
            <a:spLocks noGrp="1"/>
          </p:cNvSpPr>
          <p:nvPr>
            <p:ph type="title"/>
          </p:nvPr>
        </p:nvSpPr>
        <p:spPr>
          <a:xfrm>
            <a:off x="1517904" y="858982"/>
            <a:ext cx="9144000" cy="1203313"/>
          </a:xfrm>
        </p:spPr>
        <p:txBody>
          <a:bodyPr>
            <a:normAutofit fontScale="90000"/>
          </a:bodyPr>
          <a:lstStyle/>
          <a:p>
            <a:r>
              <a:rPr lang="en-US" dirty="0"/>
              <a:t>HOW MUCH ANIME CAN WE WATCH</a:t>
            </a:r>
            <a:r>
              <a:rPr lang="en-US" sz="8000" dirty="0"/>
              <a:t>?</a:t>
            </a:r>
            <a:endParaRPr lang="en-US" dirty="0"/>
          </a:p>
        </p:txBody>
      </p:sp>
      <p:sp>
        <p:nvSpPr>
          <p:cNvPr id="3" name="Content Placeholder 2">
            <a:extLst>
              <a:ext uri="{FF2B5EF4-FFF2-40B4-BE49-F238E27FC236}">
                <a16:creationId xmlns:a16="http://schemas.microsoft.com/office/drawing/2014/main" id="{7326E92C-5704-FF9E-253F-AFC679A7CB68}"/>
              </a:ext>
            </a:extLst>
          </p:cNvPr>
          <p:cNvSpPr>
            <a:spLocks noGrp="1"/>
          </p:cNvSpPr>
          <p:nvPr>
            <p:ph idx="1"/>
          </p:nvPr>
        </p:nvSpPr>
        <p:spPr>
          <a:xfrm>
            <a:off x="5505450" y="1838325"/>
            <a:ext cx="5667375" cy="4686299"/>
          </a:xfrm>
        </p:spPr>
        <p:txBody>
          <a:bodyPr>
            <a:normAutofit fontScale="92500" lnSpcReduction="20000"/>
          </a:bodyPr>
          <a:lstStyle/>
          <a:p>
            <a:r>
              <a:rPr lang="en-US" dirty="0"/>
              <a:t>1 ep. Per lunch</a:t>
            </a:r>
          </a:p>
          <a:p>
            <a:r>
              <a:rPr lang="en-US" dirty="0"/>
              <a:t>2 lunches Per week</a:t>
            </a:r>
          </a:p>
          <a:p>
            <a:r>
              <a:rPr lang="en-US" dirty="0"/>
              <a:t>2 ep. Per meeting (after class)</a:t>
            </a:r>
          </a:p>
          <a:p>
            <a:r>
              <a:rPr lang="en-US" dirty="0"/>
              <a:t>= 4 episodes per week</a:t>
            </a:r>
          </a:p>
          <a:p>
            <a:r>
              <a:rPr lang="en-US" dirty="0"/>
              <a:t>a 12 episode season in 3 weeks</a:t>
            </a:r>
          </a:p>
          <a:p>
            <a:r>
              <a:rPr lang="en-US" dirty="0"/>
              <a:t>Goal: Watch shows we haven’t seen before, expand our knowledge of anime, and have fun</a:t>
            </a:r>
          </a:p>
          <a:p>
            <a:r>
              <a:rPr lang="en-US" dirty="0"/>
              <a:t>Limit: Ideally only 11-13 episode anime, unless we only watch 1 season (Death Note is a good example)</a:t>
            </a:r>
          </a:p>
        </p:txBody>
      </p:sp>
      <p:pic>
        <p:nvPicPr>
          <p:cNvPr id="5" name="Picture 4">
            <a:extLst>
              <a:ext uri="{FF2B5EF4-FFF2-40B4-BE49-F238E27FC236}">
                <a16:creationId xmlns:a16="http://schemas.microsoft.com/office/drawing/2014/main" id="{027C6C5B-4668-92F3-F770-CE0E5589752F}"/>
              </a:ext>
            </a:extLst>
          </p:cNvPr>
          <p:cNvPicPr>
            <a:picLocks noChangeAspect="1"/>
          </p:cNvPicPr>
          <p:nvPr/>
        </p:nvPicPr>
        <p:blipFill>
          <a:blip r:embed="rId2"/>
          <a:stretch>
            <a:fillRect/>
          </a:stretch>
        </p:blipFill>
        <p:spPr>
          <a:xfrm>
            <a:off x="1530096" y="1958570"/>
            <a:ext cx="3804428" cy="4113230"/>
          </a:xfrm>
          <a:prstGeom prst="rect">
            <a:avLst/>
          </a:prstGeom>
        </p:spPr>
      </p:pic>
    </p:spTree>
    <p:extLst>
      <p:ext uri="{BB962C8B-B14F-4D97-AF65-F5344CB8AC3E}">
        <p14:creationId xmlns:p14="http://schemas.microsoft.com/office/powerpoint/2010/main" val="2878759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1E6B2-F54D-2BC3-EC0B-C5FF41A71C8C}"/>
              </a:ext>
            </a:extLst>
          </p:cNvPr>
          <p:cNvSpPr>
            <a:spLocks noGrp="1"/>
          </p:cNvSpPr>
          <p:nvPr>
            <p:ph type="title"/>
          </p:nvPr>
        </p:nvSpPr>
        <p:spPr>
          <a:xfrm>
            <a:off x="1039350" y="2844334"/>
            <a:ext cx="10113299" cy="1963336"/>
          </a:xfrm>
        </p:spPr>
        <p:txBody>
          <a:bodyPr>
            <a:normAutofit/>
          </a:bodyPr>
          <a:lstStyle/>
          <a:p>
            <a:pPr algn="ctr"/>
            <a:r>
              <a:rPr lang="en-US" sz="5400" dirty="0"/>
              <a:t>TODAY: ANIME ABOUT ANIME</a:t>
            </a:r>
            <a:br>
              <a:rPr lang="en-US" sz="5400" dirty="0"/>
            </a:br>
            <a:r>
              <a:rPr lang="en-US" sz="5400" dirty="0"/>
              <a:t>choose one episode</a:t>
            </a:r>
          </a:p>
        </p:txBody>
      </p:sp>
    </p:spTree>
    <p:extLst>
      <p:ext uri="{BB962C8B-B14F-4D97-AF65-F5344CB8AC3E}">
        <p14:creationId xmlns:p14="http://schemas.microsoft.com/office/powerpoint/2010/main" val="329818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3899A-2D74-BDB4-476E-2722890BDA48}"/>
              </a:ext>
            </a:extLst>
          </p:cNvPr>
          <p:cNvSpPr>
            <a:spLocks noGrp="1"/>
          </p:cNvSpPr>
          <p:nvPr>
            <p:ph type="title"/>
          </p:nvPr>
        </p:nvSpPr>
        <p:spPr>
          <a:xfrm>
            <a:off x="984502" y="879729"/>
            <a:ext cx="10464548" cy="1344168"/>
          </a:xfrm>
        </p:spPr>
        <p:txBody>
          <a:bodyPr/>
          <a:lstStyle/>
          <a:p>
            <a:r>
              <a:rPr lang="en-US" dirty="0"/>
              <a:t>ANIMATION RUNNER KUROMI (OVA)</a:t>
            </a:r>
          </a:p>
        </p:txBody>
      </p:sp>
      <p:pic>
        <p:nvPicPr>
          <p:cNvPr id="6146" name="Picture 2" descr="Animation Runner Kuromi - Wikipedia">
            <a:extLst>
              <a:ext uri="{FF2B5EF4-FFF2-40B4-BE49-F238E27FC236}">
                <a16:creationId xmlns:a16="http://schemas.microsoft.com/office/drawing/2014/main" id="{2A84556D-7B15-EEE7-D92E-4118A79A5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05" y="1872323"/>
            <a:ext cx="3101867" cy="41852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nimation Runner Kuromi (Video 2001) - IMDb">
            <a:extLst>
              <a:ext uri="{FF2B5EF4-FFF2-40B4-BE49-F238E27FC236}">
                <a16:creationId xmlns:a16="http://schemas.microsoft.com/office/drawing/2014/main" id="{46E2FC29-21C8-0A6C-4FC7-75F0E14D2D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86" r="35335"/>
          <a:stretch/>
        </p:blipFill>
        <p:spPr bwMode="auto">
          <a:xfrm>
            <a:off x="8697464" y="2379480"/>
            <a:ext cx="3281097" cy="41028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257EDF9-7717-3257-13B9-8B02B57D9D02}"/>
              </a:ext>
            </a:extLst>
          </p:cNvPr>
          <p:cNvSpPr txBox="1"/>
          <p:nvPr/>
        </p:nvSpPr>
        <p:spPr>
          <a:xfrm>
            <a:off x="3247572" y="1551813"/>
            <a:ext cx="5528783" cy="5509200"/>
          </a:xfrm>
          <a:prstGeom prst="rect">
            <a:avLst/>
          </a:prstGeom>
          <a:noFill/>
        </p:spPr>
        <p:txBody>
          <a:bodyPr wrap="square">
            <a:spAutoFit/>
          </a:bodyPr>
          <a:lstStyle/>
          <a:p>
            <a:r>
              <a:rPr lang="en-US" sz="2200" dirty="0" err="1"/>
              <a:t>Kuromi</a:t>
            </a:r>
            <a:r>
              <a:rPr lang="en-US" sz="2200" dirty="0"/>
              <a:t> just landed her dream job at the famous Studio Petit! The new head of the ultimate team of slackers, it’s up to her to finish "Time Journeys Episode 2," or fans everywhere will be let down. Will </a:t>
            </a:r>
            <a:r>
              <a:rPr lang="en-US" sz="2200" dirty="0" err="1"/>
              <a:t>Kuromi's</a:t>
            </a:r>
            <a:r>
              <a:rPr lang="en-US" sz="2200" dirty="0"/>
              <a:t> love of cartoons clean up this horrible mess... or make it even bigger?</a:t>
            </a:r>
          </a:p>
          <a:p>
            <a:endParaRPr lang="en-US" sz="2200" dirty="0"/>
          </a:p>
          <a:p>
            <a:r>
              <a:rPr lang="en-US" sz="2200" dirty="0"/>
              <a:t>Tags:</a:t>
            </a:r>
          </a:p>
          <a:p>
            <a:pPr marL="285750" indent="-285750">
              <a:buFont typeface="Arial" panose="020B0604020202020204" pitchFamily="34" charset="0"/>
              <a:buChar char="•"/>
            </a:pPr>
            <a:r>
              <a:rPr lang="en-US" sz="2200" dirty="0"/>
              <a:t>Parody</a:t>
            </a:r>
          </a:p>
          <a:p>
            <a:pPr marL="285750" indent="-285750">
              <a:buFont typeface="Arial" panose="020B0604020202020204" pitchFamily="34" charset="0"/>
              <a:buChar char="•"/>
            </a:pPr>
            <a:r>
              <a:rPr lang="en-US" sz="2200" dirty="0"/>
              <a:t>Work</a:t>
            </a:r>
          </a:p>
          <a:p>
            <a:pPr marL="285750" indent="-285750">
              <a:buFont typeface="Arial" panose="020B0604020202020204" pitchFamily="34" charset="0"/>
              <a:buChar char="•"/>
            </a:pPr>
            <a:r>
              <a:rPr lang="en-US" sz="2200" dirty="0"/>
              <a:t>Drawing</a:t>
            </a:r>
          </a:p>
          <a:p>
            <a:pPr marL="285750" indent="-285750">
              <a:buFont typeface="Arial" panose="020B0604020202020204" pitchFamily="34" charset="0"/>
              <a:buChar char="•"/>
            </a:pPr>
            <a:r>
              <a:rPr lang="en-US" sz="2200" dirty="0"/>
              <a:t>Slapstick</a:t>
            </a:r>
          </a:p>
          <a:p>
            <a:pPr marL="285750" indent="-285750">
              <a:buFont typeface="Arial" panose="020B0604020202020204" pitchFamily="34" charset="0"/>
              <a:buChar char="•"/>
            </a:pPr>
            <a:r>
              <a:rPr lang="en-US" sz="2200" dirty="0"/>
              <a:t>Female Protagonist</a:t>
            </a:r>
          </a:p>
          <a:p>
            <a:pPr marL="285750" indent="-285750">
              <a:buFont typeface="Arial" panose="020B0604020202020204" pitchFamily="34" charset="0"/>
              <a:buChar char="•"/>
            </a:pPr>
            <a:r>
              <a:rPr lang="en-US" sz="2200" dirty="0"/>
              <a:t>Primarily Adult Cast</a:t>
            </a:r>
          </a:p>
          <a:p>
            <a:pPr marL="285750"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2236445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A4E3E-2C93-8203-396F-402665F8DFD6}"/>
              </a:ext>
            </a:extLst>
          </p:cNvPr>
          <p:cNvSpPr>
            <a:spLocks noGrp="1"/>
          </p:cNvSpPr>
          <p:nvPr>
            <p:ph type="title"/>
          </p:nvPr>
        </p:nvSpPr>
        <p:spPr>
          <a:xfrm>
            <a:off x="984504" y="1003554"/>
            <a:ext cx="9144000" cy="1344168"/>
          </a:xfrm>
        </p:spPr>
        <p:txBody>
          <a:bodyPr/>
          <a:lstStyle/>
          <a:p>
            <a:r>
              <a:rPr lang="en-US" dirty="0"/>
              <a:t>SHIROBAKO!</a:t>
            </a:r>
            <a:br>
              <a:rPr lang="en-US" dirty="0"/>
            </a:br>
            <a:r>
              <a:rPr lang="en-US" dirty="0"/>
              <a:t>EPISODE ONE</a:t>
            </a:r>
          </a:p>
        </p:txBody>
      </p:sp>
      <p:pic>
        <p:nvPicPr>
          <p:cNvPr id="7170" name="Picture 2" descr="Shirobako: The Movie (2020) - IMDb">
            <a:extLst>
              <a:ext uri="{FF2B5EF4-FFF2-40B4-BE49-F238E27FC236}">
                <a16:creationId xmlns:a16="http://schemas.microsoft.com/office/drawing/2014/main" id="{E08182C6-CF52-3178-1614-8D06FAA808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43"/>
          <a:stretch/>
        </p:blipFill>
        <p:spPr bwMode="auto">
          <a:xfrm>
            <a:off x="1152525" y="2658359"/>
            <a:ext cx="2962070" cy="417905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26C221BA-1712-259E-E8B2-347022C8A869}"/>
              </a:ext>
            </a:extLst>
          </p:cNvPr>
          <p:cNvSpPr>
            <a:spLocks noGrp="1"/>
          </p:cNvSpPr>
          <p:nvPr>
            <p:ph idx="1"/>
          </p:nvPr>
        </p:nvSpPr>
        <p:spPr>
          <a:xfrm>
            <a:off x="4787645" y="1003554"/>
            <a:ext cx="6175631" cy="4562474"/>
          </a:xfrm>
        </p:spPr>
        <p:txBody>
          <a:bodyPr>
            <a:normAutofit/>
          </a:bodyPr>
          <a:lstStyle/>
          <a:p>
            <a:r>
              <a:rPr lang="en-US" dirty="0"/>
              <a:t>Five girls made an animated film and it was so much fun that they pledged to get jobs in animation! Now, two years later, Aoi, Shizuka, Ema, Misa and Midori have learned the truth about the anime industry.</a:t>
            </a:r>
          </a:p>
        </p:txBody>
      </p:sp>
      <p:pic>
        <p:nvPicPr>
          <p:cNvPr id="7172" name="Picture 4" descr="Shirobako and the Lie of Needing a “Dream Career” – Beneath the Tangles">
            <a:extLst>
              <a:ext uri="{FF2B5EF4-FFF2-40B4-BE49-F238E27FC236}">
                <a16:creationId xmlns:a16="http://schemas.microsoft.com/office/drawing/2014/main" id="{CE728A08-2689-6D3D-03C3-5F130C4E13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39"/>
          <a:stretch/>
        </p:blipFill>
        <p:spPr bwMode="auto">
          <a:xfrm>
            <a:off x="4662489" y="3837042"/>
            <a:ext cx="5667375" cy="30003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98DD334-55D5-F782-F226-8BFBFACA3099}"/>
              </a:ext>
            </a:extLst>
          </p:cNvPr>
          <p:cNvPicPr>
            <a:picLocks noChangeAspect="1"/>
          </p:cNvPicPr>
          <p:nvPr/>
        </p:nvPicPr>
        <p:blipFill>
          <a:blip r:embed="rId4"/>
          <a:stretch>
            <a:fillRect/>
          </a:stretch>
        </p:blipFill>
        <p:spPr>
          <a:xfrm>
            <a:off x="9862604" y="3133166"/>
            <a:ext cx="2201343" cy="3724834"/>
          </a:xfrm>
          <a:prstGeom prst="rect">
            <a:avLst/>
          </a:prstGeom>
        </p:spPr>
      </p:pic>
    </p:spTree>
    <p:extLst>
      <p:ext uri="{BB962C8B-B14F-4D97-AF65-F5344CB8AC3E}">
        <p14:creationId xmlns:p14="http://schemas.microsoft.com/office/powerpoint/2010/main" val="3559705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F1A27-03B6-F2CA-301A-7D47BD7BF698}"/>
              </a:ext>
            </a:extLst>
          </p:cNvPr>
          <p:cNvSpPr>
            <a:spLocks noGrp="1"/>
          </p:cNvSpPr>
          <p:nvPr>
            <p:ph type="title"/>
          </p:nvPr>
        </p:nvSpPr>
        <p:spPr>
          <a:xfrm>
            <a:off x="1059942" y="1051428"/>
            <a:ext cx="9144000" cy="1344168"/>
          </a:xfrm>
        </p:spPr>
        <p:txBody>
          <a:bodyPr/>
          <a:lstStyle/>
          <a:p>
            <a:r>
              <a:rPr lang="en-US" dirty="0"/>
              <a:t>PARANOIA AGENT: EPISODE TEN</a:t>
            </a:r>
          </a:p>
        </p:txBody>
      </p:sp>
      <p:sp>
        <p:nvSpPr>
          <p:cNvPr id="4" name="Content Placeholder 3">
            <a:extLst>
              <a:ext uri="{FF2B5EF4-FFF2-40B4-BE49-F238E27FC236}">
                <a16:creationId xmlns:a16="http://schemas.microsoft.com/office/drawing/2014/main" id="{5E8D062E-1521-2ABC-75BC-C59E7A366738}"/>
              </a:ext>
            </a:extLst>
          </p:cNvPr>
          <p:cNvSpPr>
            <a:spLocks noGrp="1"/>
          </p:cNvSpPr>
          <p:nvPr>
            <p:ph sz="half" idx="2"/>
          </p:nvPr>
        </p:nvSpPr>
        <p:spPr>
          <a:xfrm>
            <a:off x="6553200" y="2020829"/>
            <a:ext cx="4334256" cy="3118104"/>
          </a:xfrm>
        </p:spPr>
        <p:txBody>
          <a:bodyPr/>
          <a:lstStyle/>
          <a:p>
            <a:r>
              <a:rPr lang="en-US" dirty="0"/>
              <a:t>Just a normal anime episode about the production of an anime!</a:t>
            </a:r>
          </a:p>
          <a:p>
            <a:r>
              <a:rPr lang="en-US" dirty="0"/>
              <a:t>Nothing weird going on at all </a:t>
            </a:r>
            <a:r>
              <a:rPr lang="en-US" dirty="0">
                <a:sym typeface="Wingdings" panose="05000000000000000000" pitchFamily="2" charset="2"/>
              </a:rPr>
              <a:t></a:t>
            </a:r>
            <a:endParaRPr lang="en-US" dirty="0"/>
          </a:p>
        </p:txBody>
      </p:sp>
      <p:pic>
        <p:nvPicPr>
          <p:cNvPr id="8194" name="Picture 2" descr="Paranoia Agent – Episode 10 | Wrong Every Time">
            <a:extLst>
              <a:ext uri="{FF2B5EF4-FFF2-40B4-BE49-F238E27FC236}">
                <a16:creationId xmlns:a16="http://schemas.microsoft.com/office/drawing/2014/main" id="{04D4B51C-C553-6C46-C275-6371F213C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4543425"/>
            <a:ext cx="3288538" cy="18498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A453AC4-BFBC-C40F-B43F-3B8101F4E9E8}"/>
              </a:ext>
            </a:extLst>
          </p:cNvPr>
          <p:cNvPicPr>
            <a:picLocks noChangeAspect="1"/>
          </p:cNvPicPr>
          <p:nvPr/>
        </p:nvPicPr>
        <p:blipFill>
          <a:blip r:embed="rId3"/>
          <a:stretch>
            <a:fillRect/>
          </a:stretch>
        </p:blipFill>
        <p:spPr>
          <a:xfrm>
            <a:off x="1059942" y="1816655"/>
            <a:ext cx="5328886" cy="4576573"/>
          </a:xfrm>
          <a:prstGeom prst="rect">
            <a:avLst/>
          </a:prstGeom>
        </p:spPr>
      </p:pic>
    </p:spTree>
    <p:extLst>
      <p:ext uri="{BB962C8B-B14F-4D97-AF65-F5344CB8AC3E}">
        <p14:creationId xmlns:p14="http://schemas.microsoft.com/office/powerpoint/2010/main" val="4283544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EFC43-EF91-4FC2-FD7A-7E215515FC88}"/>
              </a:ext>
            </a:extLst>
          </p:cNvPr>
          <p:cNvSpPr>
            <a:spLocks noGrp="1"/>
          </p:cNvSpPr>
          <p:nvPr>
            <p:ph type="title"/>
          </p:nvPr>
        </p:nvSpPr>
        <p:spPr>
          <a:xfrm>
            <a:off x="1517904" y="1289304"/>
            <a:ext cx="9144000" cy="795528"/>
          </a:xfrm>
        </p:spPr>
        <p:txBody>
          <a:bodyPr/>
          <a:lstStyle/>
          <a:p>
            <a:r>
              <a:rPr lang="en-US" dirty="0"/>
              <a:t>WHAT IS ANIME?</a:t>
            </a:r>
          </a:p>
        </p:txBody>
      </p:sp>
      <p:sp>
        <p:nvSpPr>
          <p:cNvPr id="3" name="Content Placeholder 2">
            <a:extLst>
              <a:ext uri="{FF2B5EF4-FFF2-40B4-BE49-F238E27FC236}">
                <a16:creationId xmlns:a16="http://schemas.microsoft.com/office/drawing/2014/main" id="{C53AB749-04A1-1E2D-DC46-9ADD09515EB7}"/>
              </a:ext>
            </a:extLst>
          </p:cNvPr>
          <p:cNvSpPr>
            <a:spLocks noGrp="1"/>
          </p:cNvSpPr>
          <p:nvPr>
            <p:ph idx="1"/>
          </p:nvPr>
        </p:nvSpPr>
        <p:spPr>
          <a:xfrm>
            <a:off x="1517904" y="1975104"/>
            <a:ext cx="9144000" cy="4123944"/>
          </a:xfrm>
        </p:spPr>
        <p:txBody>
          <a:bodyPr>
            <a:normAutofit lnSpcReduction="10000"/>
          </a:bodyPr>
          <a:lstStyle/>
          <a:p>
            <a:r>
              <a:rPr lang="en-US" dirty="0"/>
              <a:t>Anime is a Japanese colloquialism that, in Japan, is virtually indistinguishable to animation of any kind.</a:t>
            </a:r>
          </a:p>
          <a:p>
            <a:r>
              <a:rPr lang="en-US" dirty="0"/>
              <a:t>However, in the non-Japanese world, this distinction is a lot more debated, but generally refers to animated cartoons from Japan.</a:t>
            </a:r>
          </a:p>
          <a:p>
            <a:r>
              <a:rPr lang="en-US" dirty="0"/>
              <a:t>Debating over what is and isn’t anime is not </a:t>
            </a:r>
            <a:r>
              <a:rPr lang="en-US" i="1" dirty="0"/>
              <a:t>super</a:t>
            </a:r>
            <a:r>
              <a:rPr lang="en-US" dirty="0"/>
              <a:t> important (some may disagree)</a:t>
            </a:r>
          </a:p>
          <a:p>
            <a:r>
              <a:rPr lang="en-US" b="1" dirty="0"/>
              <a:t>Anime covers a broad range of styles (more than what you think!)</a:t>
            </a:r>
          </a:p>
        </p:txBody>
      </p:sp>
    </p:spTree>
    <p:extLst>
      <p:ext uri="{BB962C8B-B14F-4D97-AF65-F5344CB8AC3E}">
        <p14:creationId xmlns:p14="http://schemas.microsoft.com/office/powerpoint/2010/main" val="1837125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8EEB93-0841-ECF6-4573-00555C630739}"/>
              </a:ext>
            </a:extLst>
          </p:cNvPr>
          <p:cNvPicPr>
            <a:picLocks noChangeAspect="1"/>
          </p:cNvPicPr>
          <p:nvPr/>
        </p:nvPicPr>
        <p:blipFill>
          <a:blip r:embed="rId2"/>
          <a:stretch>
            <a:fillRect/>
          </a:stretch>
        </p:blipFill>
        <p:spPr>
          <a:xfrm>
            <a:off x="1205517" y="4816220"/>
            <a:ext cx="2575405" cy="1399853"/>
          </a:xfrm>
          <a:prstGeom prst="rect">
            <a:avLst/>
          </a:prstGeom>
        </p:spPr>
      </p:pic>
      <p:pic>
        <p:nvPicPr>
          <p:cNvPr id="5" name="Picture 4">
            <a:extLst>
              <a:ext uri="{FF2B5EF4-FFF2-40B4-BE49-F238E27FC236}">
                <a16:creationId xmlns:a16="http://schemas.microsoft.com/office/drawing/2014/main" id="{DF73C3CD-F0EB-A3A7-3669-8D30B1ED0500}"/>
              </a:ext>
            </a:extLst>
          </p:cNvPr>
          <p:cNvPicPr>
            <a:picLocks noChangeAspect="1"/>
          </p:cNvPicPr>
          <p:nvPr/>
        </p:nvPicPr>
        <p:blipFill>
          <a:blip r:embed="rId3"/>
          <a:stretch>
            <a:fillRect/>
          </a:stretch>
        </p:blipFill>
        <p:spPr>
          <a:xfrm>
            <a:off x="1143361" y="1007464"/>
            <a:ext cx="4093658" cy="2860139"/>
          </a:xfrm>
          <a:prstGeom prst="rect">
            <a:avLst/>
          </a:prstGeom>
        </p:spPr>
      </p:pic>
      <p:pic>
        <p:nvPicPr>
          <p:cNvPr id="13" name="Picture 12">
            <a:extLst>
              <a:ext uri="{FF2B5EF4-FFF2-40B4-BE49-F238E27FC236}">
                <a16:creationId xmlns:a16="http://schemas.microsoft.com/office/drawing/2014/main" id="{B8EBA15D-5CDE-BC9C-6F7A-75F21D1604AB}"/>
              </a:ext>
            </a:extLst>
          </p:cNvPr>
          <p:cNvPicPr>
            <a:picLocks noChangeAspect="1"/>
          </p:cNvPicPr>
          <p:nvPr/>
        </p:nvPicPr>
        <p:blipFill>
          <a:blip r:embed="rId4"/>
          <a:stretch>
            <a:fillRect/>
          </a:stretch>
        </p:blipFill>
        <p:spPr>
          <a:xfrm>
            <a:off x="1205517" y="3867603"/>
            <a:ext cx="3007864" cy="1282474"/>
          </a:xfrm>
          <a:prstGeom prst="rect">
            <a:avLst/>
          </a:prstGeom>
        </p:spPr>
      </p:pic>
      <p:pic>
        <p:nvPicPr>
          <p:cNvPr id="1026" name="Picture 2" descr="Jujutsu Kaisen Originally Had Another Protagonist (And It's Not Yuta)">
            <a:extLst>
              <a:ext uri="{FF2B5EF4-FFF2-40B4-BE49-F238E27FC236}">
                <a16:creationId xmlns:a16="http://schemas.microsoft.com/office/drawing/2014/main" id="{3D0429B2-0A5D-BBAE-FA12-89C9111F50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4262" y="984914"/>
            <a:ext cx="3361179" cy="16805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B9031C1-3BF6-7755-74BB-10DDA238A7AB}"/>
              </a:ext>
            </a:extLst>
          </p:cNvPr>
          <p:cNvPicPr>
            <a:picLocks noChangeAspect="1"/>
          </p:cNvPicPr>
          <p:nvPr/>
        </p:nvPicPr>
        <p:blipFill>
          <a:blip r:embed="rId6"/>
          <a:stretch>
            <a:fillRect/>
          </a:stretch>
        </p:blipFill>
        <p:spPr>
          <a:xfrm>
            <a:off x="4513251" y="1825209"/>
            <a:ext cx="2206586" cy="3462462"/>
          </a:xfrm>
          <a:prstGeom prst="rect">
            <a:avLst/>
          </a:prstGeom>
        </p:spPr>
      </p:pic>
      <p:pic>
        <p:nvPicPr>
          <p:cNvPr id="9" name="Picture 8">
            <a:extLst>
              <a:ext uri="{FF2B5EF4-FFF2-40B4-BE49-F238E27FC236}">
                <a16:creationId xmlns:a16="http://schemas.microsoft.com/office/drawing/2014/main" id="{B7D8BE78-AB17-3EA9-A329-385DC863D53F}"/>
              </a:ext>
            </a:extLst>
          </p:cNvPr>
          <p:cNvPicPr>
            <a:picLocks noChangeAspect="1"/>
          </p:cNvPicPr>
          <p:nvPr/>
        </p:nvPicPr>
        <p:blipFill>
          <a:blip r:embed="rId7"/>
          <a:stretch>
            <a:fillRect/>
          </a:stretch>
        </p:blipFill>
        <p:spPr>
          <a:xfrm>
            <a:off x="6317292" y="3755705"/>
            <a:ext cx="4006668" cy="2459306"/>
          </a:xfrm>
          <a:prstGeom prst="rect">
            <a:avLst/>
          </a:prstGeom>
        </p:spPr>
      </p:pic>
      <p:pic>
        <p:nvPicPr>
          <p:cNvPr id="15" name="Picture 14">
            <a:extLst>
              <a:ext uri="{FF2B5EF4-FFF2-40B4-BE49-F238E27FC236}">
                <a16:creationId xmlns:a16="http://schemas.microsoft.com/office/drawing/2014/main" id="{608BDBAF-9A4C-BCBC-CE30-E6D7558DCC0E}"/>
              </a:ext>
            </a:extLst>
          </p:cNvPr>
          <p:cNvPicPr>
            <a:picLocks noChangeAspect="1"/>
          </p:cNvPicPr>
          <p:nvPr/>
        </p:nvPicPr>
        <p:blipFill>
          <a:blip r:embed="rId8"/>
          <a:stretch>
            <a:fillRect/>
          </a:stretch>
        </p:blipFill>
        <p:spPr>
          <a:xfrm>
            <a:off x="8116219" y="2587088"/>
            <a:ext cx="2028271" cy="1527465"/>
          </a:xfrm>
          <a:prstGeom prst="rect">
            <a:avLst/>
          </a:prstGeom>
        </p:spPr>
      </p:pic>
    </p:spTree>
    <p:extLst>
      <p:ext uri="{BB962C8B-B14F-4D97-AF65-F5344CB8AC3E}">
        <p14:creationId xmlns:p14="http://schemas.microsoft.com/office/powerpoint/2010/main" val="2804768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op 10 Romance Anime To Watch In Summer 2024">
            <a:extLst>
              <a:ext uri="{FF2B5EF4-FFF2-40B4-BE49-F238E27FC236}">
                <a16:creationId xmlns:a16="http://schemas.microsoft.com/office/drawing/2014/main" id="{5A63E943-49A9-480B-6DAB-02EE5C257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211" y="4524598"/>
            <a:ext cx="3779577" cy="21260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70D67BD-23A0-8581-F970-FF0B4A7F9EDF}"/>
              </a:ext>
            </a:extLst>
          </p:cNvPr>
          <p:cNvPicPr>
            <a:picLocks noChangeAspect="1"/>
          </p:cNvPicPr>
          <p:nvPr/>
        </p:nvPicPr>
        <p:blipFill>
          <a:blip r:embed="rId3"/>
          <a:stretch>
            <a:fillRect/>
          </a:stretch>
        </p:blipFill>
        <p:spPr>
          <a:xfrm>
            <a:off x="0" y="108013"/>
            <a:ext cx="6974380" cy="4913768"/>
          </a:xfrm>
          <a:prstGeom prst="rect">
            <a:avLst/>
          </a:prstGeom>
        </p:spPr>
      </p:pic>
      <p:pic>
        <p:nvPicPr>
          <p:cNvPr id="7" name="Picture 6">
            <a:extLst>
              <a:ext uri="{FF2B5EF4-FFF2-40B4-BE49-F238E27FC236}">
                <a16:creationId xmlns:a16="http://schemas.microsoft.com/office/drawing/2014/main" id="{8E7331A3-7C4F-7CA4-C29A-886D5555B95E}"/>
              </a:ext>
            </a:extLst>
          </p:cNvPr>
          <p:cNvPicPr>
            <a:picLocks noChangeAspect="1"/>
          </p:cNvPicPr>
          <p:nvPr/>
        </p:nvPicPr>
        <p:blipFill>
          <a:blip r:embed="rId4"/>
          <a:stretch>
            <a:fillRect/>
          </a:stretch>
        </p:blipFill>
        <p:spPr>
          <a:xfrm>
            <a:off x="6792524" y="101577"/>
            <a:ext cx="5399476" cy="2003929"/>
          </a:xfrm>
          <a:prstGeom prst="rect">
            <a:avLst/>
          </a:prstGeom>
        </p:spPr>
      </p:pic>
      <p:pic>
        <p:nvPicPr>
          <p:cNvPr id="9" name="Picture 8">
            <a:extLst>
              <a:ext uri="{FF2B5EF4-FFF2-40B4-BE49-F238E27FC236}">
                <a16:creationId xmlns:a16="http://schemas.microsoft.com/office/drawing/2014/main" id="{C1BB49A3-3D1A-FEE0-E6C2-B767D566D782}"/>
              </a:ext>
            </a:extLst>
          </p:cNvPr>
          <p:cNvPicPr>
            <a:picLocks noChangeAspect="1"/>
          </p:cNvPicPr>
          <p:nvPr/>
        </p:nvPicPr>
        <p:blipFill>
          <a:blip r:embed="rId5"/>
          <a:stretch>
            <a:fillRect/>
          </a:stretch>
        </p:blipFill>
        <p:spPr>
          <a:xfrm>
            <a:off x="7392" y="4766313"/>
            <a:ext cx="3667649" cy="1884297"/>
          </a:xfrm>
          <a:prstGeom prst="rect">
            <a:avLst/>
          </a:prstGeom>
        </p:spPr>
      </p:pic>
      <p:pic>
        <p:nvPicPr>
          <p:cNvPr id="2050" name="Picture 2" descr="Neon Genesis Evangelion: A Primer — Talk Film Society">
            <a:extLst>
              <a:ext uri="{FF2B5EF4-FFF2-40B4-BE49-F238E27FC236}">
                <a16:creationId xmlns:a16="http://schemas.microsoft.com/office/drawing/2014/main" id="{40FB8CDE-1DF3-6EC1-A6DC-A5B113FF67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5273" y="2166809"/>
            <a:ext cx="4439228" cy="24948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st Romance Shoujo Anime — ANIME Impulse">
            <a:extLst>
              <a:ext uri="{FF2B5EF4-FFF2-40B4-BE49-F238E27FC236}">
                <a16:creationId xmlns:a16="http://schemas.microsoft.com/office/drawing/2014/main" id="{E4DBAE5D-D583-F554-B5BC-56B5FBCB12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9295" y="4963879"/>
            <a:ext cx="3001299" cy="16867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op 15 Best Shoujo Anime of All Time ...">
            <a:extLst>
              <a:ext uri="{FF2B5EF4-FFF2-40B4-BE49-F238E27FC236}">
                <a16:creationId xmlns:a16="http://schemas.microsoft.com/office/drawing/2014/main" id="{2483139C-A135-AB52-FCD6-7B829BEEA3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1984" y="4766313"/>
            <a:ext cx="2610412" cy="13134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E7D51B3-E246-F03D-4442-6280BA6391B5}"/>
              </a:ext>
            </a:extLst>
          </p:cNvPr>
          <p:cNvPicPr>
            <a:picLocks noChangeAspect="1"/>
          </p:cNvPicPr>
          <p:nvPr/>
        </p:nvPicPr>
        <p:blipFill>
          <a:blip r:embed="rId9"/>
          <a:stretch>
            <a:fillRect/>
          </a:stretch>
        </p:blipFill>
        <p:spPr>
          <a:xfrm>
            <a:off x="2448820" y="2022903"/>
            <a:ext cx="2076740" cy="2229161"/>
          </a:xfrm>
          <a:prstGeom prst="rect">
            <a:avLst/>
          </a:prstGeom>
        </p:spPr>
      </p:pic>
    </p:spTree>
    <p:extLst>
      <p:ext uri="{BB962C8B-B14F-4D97-AF65-F5344CB8AC3E}">
        <p14:creationId xmlns:p14="http://schemas.microsoft.com/office/powerpoint/2010/main" val="3399225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6" name="Picture 24" descr="MegaMan (Rockman) OVA - E1, E2, E3">
            <a:extLst>
              <a:ext uri="{FF2B5EF4-FFF2-40B4-BE49-F238E27FC236}">
                <a16:creationId xmlns:a16="http://schemas.microsoft.com/office/drawing/2014/main" id="{739745DD-50E9-4D19-F2A7-65C7C89CC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708" y="108276"/>
            <a:ext cx="1836737" cy="1377553"/>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Puella Magi Madoka Magica – Season 1, Episode 9 – “I'll Never Allow That” –  Someone to Fight For – cameronmoviesandtv">
            <a:extLst>
              <a:ext uri="{FF2B5EF4-FFF2-40B4-BE49-F238E27FC236}">
                <a16:creationId xmlns:a16="http://schemas.microsoft.com/office/drawing/2014/main" id="{7F5C0EA1-95FF-10D6-6D83-F6AF00688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768" y="866775"/>
            <a:ext cx="6941828" cy="390477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12 Days of Anime: The Year in Vintage Shoujo Manga – Coherent Cats">
            <a:extLst>
              <a:ext uri="{FF2B5EF4-FFF2-40B4-BE49-F238E27FC236}">
                <a16:creationId xmlns:a16="http://schemas.microsoft.com/office/drawing/2014/main" id="{0E3B5BB9-87E3-BA26-8033-F8BBF1566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2700" y="4676775"/>
            <a:ext cx="3733802" cy="21002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teins;Gate: 10 Reasons Why It's A Must-Watch Anime Series">
            <a:extLst>
              <a:ext uri="{FF2B5EF4-FFF2-40B4-BE49-F238E27FC236}">
                <a16:creationId xmlns:a16="http://schemas.microsoft.com/office/drawing/2014/main" id="{95481678-EDB4-B437-2784-CF51DC2293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770" y="910284"/>
            <a:ext cx="3104167" cy="16337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erfect Blue: Persona and Veristic Surrealism – The Frida Cinema">
            <a:extLst>
              <a:ext uri="{FF2B5EF4-FFF2-40B4-BE49-F238E27FC236}">
                <a16:creationId xmlns:a16="http://schemas.microsoft.com/office/drawing/2014/main" id="{D26E0739-82E2-FA9C-237E-C097E05A43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498" y="4676775"/>
            <a:ext cx="3496734" cy="196691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zumanga Daioh Review | DReager1.com">
            <a:extLst>
              <a:ext uri="{FF2B5EF4-FFF2-40B4-BE49-F238E27FC236}">
                <a16:creationId xmlns:a16="http://schemas.microsoft.com/office/drawing/2014/main" id="{4D923EAE-C350-3051-1FE6-8A6BE6AEC2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498" y="2426577"/>
            <a:ext cx="3219597" cy="241469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Kino from Kino's Journey (Kino no Tabi) (the one shooting in the picture)  isn't canonically agender or genderless, but rejects gendered terms each  time they appear in the Japanese version : r/enbyanime">
            <a:extLst>
              <a:ext uri="{FF2B5EF4-FFF2-40B4-BE49-F238E27FC236}">
                <a16:creationId xmlns:a16="http://schemas.microsoft.com/office/drawing/2014/main" id="{A4F3F730-6D44-D963-6FA5-AE7F78DD37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0753" y="383138"/>
            <a:ext cx="2435477" cy="182425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tream Devilman (1972) - Devilman No Uta (Moonchildren Cover) by Moonchild  | Listen online for free on SoundCloud">
            <a:extLst>
              <a:ext uri="{FF2B5EF4-FFF2-40B4-BE49-F238E27FC236}">
                <a16:creationId xmlns:a16="http://schemas.microsoft.com/office/drawing/2014/main" id="{06EEF969-CF52-77F0-5990-D382AC63B2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34049" y="4105275"/>
            <a:ext cx="2752725" cy="275272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8" descr="CD Album THE IRRESPONSIBLE CAPTAIN TYLOR MUSIC FILE 2 ICHIRENTAKUSYOU |  Music software | Suruga-ya.com">
            <a:extLst>
              <a:ext uri="{FF2B5EF4-FFF2-40B4-BE49-F238E27FC236}">
                <a16:creationId xmlns:a16="http://schemas.microsoft.com/office/drawing/2014/main" id="{BC6ED7D7-9E71-EB41-4238-B3A1F0A126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99646126-C75A-DAC6-F165-CBFF3D3FFD8B}"/>
              </a:ext>
            </a:extLst>
          </p:cNvPr>
          <p:cNvPicPr>
            <a:picLocks noChangeAspect="1"/>
          </p:cNvPicPr>
          <p:nvPr/>
        </p:nvPicPr>
        <p:blipFill>
          <a:blip r:embed="rId10"/>
          <a:stretch>
            <a:fillRect/>
          </a:stretch>
        </p:blipFill>
        <p:spPr>
          <a:xfrm>
            <a:off x="3239981" y="4361466"/>
            <a:ext cx="2476955" cy="2415572"/>
          </a:xfrm>
          <a:prstGeom prst="rect">
            <a:avLst/>
          </a:prstGeom>
        </p:spPr>
      </p:pic>
      <p:pic>
        <p:nvPicPr>
          <p:cNvPr id="3084" name="Picture 12" descr="Delicious in Dungeon (Dungeon Meshi) first look trailer - Niche Gamer">
            <a:extLst>
              <a:ext uri="{FF2B5EF4-FFF2-40B4-BE49-F238E27FC236}">
                <a16:creationId xmlns:a16="http://schemas.microsoft.com/office/drawing/2014/main" id="{08CF6C92-95C3-9964-BEE2-CB5876D18D6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32404" y="2181225"/>
            <a:ext cx="4034098" cy="2271250"/>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Nana Komatsu — the Portrait of a Strong Woman in the Anime Series “Nana” |  by Tamta Shermazanashvili | Fandom Fanatics | Medium">
            <a:extLst>
              <a:ext uri="{FF2B5EF4-FFF2-40B4-BE49-F238E27FC236}">
                <a16:creationId xmlns:a16="http://schemas.microsoft.com/office/drawing/2014/main" id="{37D89B0C-6F8F-14C3-6CD6-7A123DAFE68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96199" y="893518"/>
            <a:ext cx="2617701" cy="1473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853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D364B-2D94-7581-19E3-BB7CD15AE3CB}"/>
              </a:ext>
            </a:extLst>
          </p:cNvPr>
          <p:cNvSpPr>
            <a:spLocks noGrp="1"/>
          </p:cNvSpPr>
          <p:nvPr>
            <p:ph type="title"/>
          </p:nvPr>
        </p:nvSpPr>
        <p:spPr>
          <a:xfrm>
            <a:off x="765429" y="791758"/>
            <a:ext cx="9144000" cy="1344168"/>
          </a:xfrm>
        </p:spPr>
        <p:txBody>
          <a:bodyPr/>
          <a:lstStyle/>
          <a:p>
            <a:r>
              <a:rPr lang="en-US" dirty="0"/>
              <a:t>Anime is Always Changing!</a:t>
            </a:r>
          </a:p>
        </p:txBody>
      </p:sp>
      <p:pic>
        <p:nvPicPr>
          <p:cNvPr id="5122" name="Picture 2" descr="The Short History of Anime - Where It All Began and Where It's Heading">
            <a:extLst>
              <a:ext uri="{FF2B5EF4-FFF2-40B4-BE49-F238E27FC236}">
                <a16:creationId xmlns:a16="http://schemas.microsoft.com/office/drawing/2014/main" id="{89B22778-B0BF-B60E-F7DC-F2FC00F92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8592"/>
            <a:ext cx="7686675" cy="53941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5857793-F807-7FCF-E9C8-778D392C1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192" y="781723"/>
            <a:ext cx="3683408" cy="574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079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1D966-87ED-47F4-5902-6B4FF8B5822F}"/>
              </a:ext>
            </a:extLst>
          </p:cNvPr>
          <p:cNvSpPr>
            <a:spLocks noGrp="1"/>
          </p:cNvSpPr>
          <p:nvPr>
            <p:ph type="title"/>
          </p:nvPr>
        </p:nvSpPr>
        <p:spPr>
          <a:xfrm>
            <a:off x="1041654" y="946404"/>
            <a:ext cx="9144000" cy="749046"/>
          </a:xfrm>
        </p:spPr>
        <p:txBody>
          <a:bodyPr/>
          <a:lstStyle/>
          <a:p>
            <a:r>
              <a:rPr lang="en-US" dirty="0"/>
              <a:t>Anime Genres and Tags</a:t>
            </a:r>
          </a:p>
        </p:txBody>
      </p:sp>
      <p:pic>
        <p:nvPicPr>
          <p:cNvPr id="6" name="Picture 5">
            <a:extLst>
              <a:ext uri="{FF2B5EF4-FFF2-40B4-BE49-F238E27FC236}">
                <a16:creationId xmlns:a16="http://schemas.microsoft.com/office/drawing/2014/main" id="{D1D8AD99-8EFF-005C-72B8-008B6E340ADB}"/>
              </a:ext>
            </a:extLst>
          </p:cNvPr>
          <p:cNvPicPr>
            <a:picLocks noChangeAspect="1"/>
          </p:cNvPicPr>
          <p:nvPr/>
        </p:nvPicPr>
        <p:blipFill>
          <a:blip r:embed="rId2"/>
          <a:stretch>
            <a:fillRect/>
          </a:stretch>
        </p:blipFill>
        <p:spPr>
          <a:xfrm>
            <a:off x="26003" y="1557872"/>
            <a:ext cx="1607102" cy="4828384"/>
          </a:xfrm>
          <a:prstGeom prst="rect">
            <a:avLst/>
          </a:prstGeom>
        </p:spPr>
      </p:pic>
      <p:pic>
        <p:nvPicPr>
          <p:cNvPr id="8" name="Picture 7">
            <a:extLst>
              <a:ext uri="{FF2B5EF4-FFF2-40B4-BE49-F238E27FC236}">
                <a16:creationId xmlns:a16="http://schemas.microsoft.com/office/drawing/2014/main" id="{0C98577D-86CD-5B41-4BE9-F3148B936E84}"/>
              </a:ext>
            </a:extLst>
          </p:cNvPr>
          <p:cNvPicPr>
            <a:picLocks noChangeAspect="1"/>
          </p:cNvPicPr>
          <p:nvPr/>
        </p:nvPicPr>
        <p:blipFill>
          <a:blip r:embed="rId3"/>
          <a:stretch>
            <a:fillRect/>
          </a:stretch>
        </p:blipFill>
        <p:spPr>
          <a:xfrm>
            <a:off x="1216235" y="1562099"/>
            <a:ext cx="1303621" cy="5067300"/>
          </a:xfrm>
          <a:prstGeom prst="rect">
            <a:avLst/>
          </a:prstGeom>
        </p:spPr>
      </p:pic>
      <p:pic>
        <p:nvPicPr>
          <p:cNvPr id="10" name="Picture 9">
            <a:extLst>
              <a:ext uri="{FF2B5EF4-FFF2-40B4-BE49-F238E27FC236}">
                <a16:creationId xmlns:a16="http://schemas.microsoft.com/office/drawing/2014/main" id="{BC47C5BE-0745-A3F1-2149-C58C8E2F7799}"/>
              </a:ext>
            </a:extLst>
          </p:cNvPr>
          <p:cNvPicPr>
            <a:picLocks noChangeAspect="1"/>
          </p:cNvPicPr>
          <p:nvPr/>
        </p:nvPicPr>
        <p:blipFill>
          <a:blip r:embed="rId4"/>
          <a:stretch>
            <a:fillRect/>
          </a:stretch>
        </p:blipFill>
        <p:spPr>
          <a:xfrm>
            <a:off x="2478931" y="1524534"/>
            <a:ext cx="1635661" cy="5138202"/>
          </a:xfrm>
          <a:prstGeom prst="rect">
            <a:avLst/>
          </a:prstGeom>
        </p:spPr>
      </p:pic>
      <p:pic>
        <p:nvPicPr>
          <p:cNvPr id="12" name="Picture 11">
            <a:extLst>
              <a:ext uri="{FF2B5EF4-FFF2-40B4-BE49-F238E27FC236}">
                <a16:creationId xmlns:a16="http://schemas.microsoft.com/office/drawing/2014/main" id="{9C9B881F-D3A3-DDE2-A058-EE91F0B83791}"/>
              </a:ext>
            </a:extLst>
          </p:cNvPr>
          <p:cNvPicPr>
            <a:picLocks noChangeAspect="1"/>
          </p:cNvPicPr>
          <p:nvPr/>
        </p:nvPicPr>
        <p:blipFill>
          <a:blip r:embed="rId5"/>
          <a:stretch>
            <a:fillRect/>
          </a:stretch>
        </p:blipFill>
        <p:spPr>
          <a:xfrm>
            <a:off x="3806856" y="1524534"/>
            <a:ext cx="1599007" cy="5071527"/>
          </a:xfrm>
          <a:prstGeom prst="rect">
            <a:avLst/>
          </a:prstGeom>
        </p:spPr>
      </p:pic>
      <p:pic>
        <p:nvPicPr>
          <p:cNvPr id="14" name="Picture 13">
            <a:extLst>
              <a:ext uri="{FF2B5EF4-FFF2-40B4-BE49-F238E27FC236}">
                <a16:creationId xmlns:a16="http://schemas.microsoft.com/office/drawing/2014/main" id="{56F7A251-5545-98E1-7DC8-4535D3210755}"/>
              </a:ext>
            </a:extLst>
          </p:cNvPr>
          <p:cNvPicPr>
            <a:picLocks noChangeAspect="1"/>
          </p:cNvPicPr>
          <p:nvPr/>
        </p:nvPicPr>
        <p:blipFill>
          <a:blip r:embed="rId6"/>
          <a:stretch>
            <a:fillRect/>
          </a:stretch>
        </p:blipFill>
        <p:spPr>
          <a:xfrm>
            <a:off x="5442517" y="1524534"/>
            <a:ext cx="1564099" cy="5138202"/>
          </a:xfrm>
          <a:prstGeom prst="rect">
            <a:avLst/>
          </a:prstGeom>
        </p:spPr>
      </p:pic>
      <p:pic>
        <p:nvPicPr>
          <p:cNvPr id="16" name="Picture 15">
            <a:extLst>
              <a:ext uri="{FF2B5EF4-FFF2-40B4-BE49-F238E27FC236}">
                <a16:creationId xmlns:a16="http://schemas.microsoft.com/office/drawing/2014/main" id="{749B8A67-6C04-142B-57DB-A6F99F5ED0A5}"/>
              </a:ext>
            </a:extLst>
          </p:cNvPr>
          <p:cNvPicPr>
            <a:picLocks noChangeAspect="1"/>
          </p:cNvPicPr>
          <p:nvPr/>
        </p:nvPicPr>
        <p:blipFill>
          <a:blip r:embed="rId7"/>
          <a:stretch>
            <a:fillRect/>
          </a:stretch>
        </p:blipFill>
        <p:spPr>
          <a:xfrm>
            <a:off x="6786139" y="1524534"/>
            <a:ext cx="1475214" cy="5333466"/>
          </a:xfrm>
          <a:prstGeom prst="rect">
            <a:avLst/>
          </a:prstGeom>
        </p:spPr>
      </p:pic>
      <p:pic>
        <p:nvPicPr>
          <p:cNvPr id="18" name="Picture 17">
            <a:extLst>
              <a:ext uri="{FF2B5EF4-FFF2-40B4-BE49-F238E27FC236}">
                <a16:creationId xmlns:a16="http://schemas.microsoft.com/office/drawing/2014/main" id="{DE2A2940-9A56-F967-C875-85D8541000EB}"/>
              </a:ext>
            </a:extLst>
          </p:cNvPr>
          <p:cNvPicPr>
            <a:picLocks noChangeAspect="1"/>
          </p:cNvPicPr>
          <p:nvPr/>
        </p:nvPicPr>
        <p:blipFill>
          <a:blip r:embed="rId8"/>
          <a:stretch>
            <a:fillRect/>
          </a:stretch>
        </p:blipFill>
        <p:spPr>
          <a:xfrm>
            <a:off x="8077410" y="809625"/>
            <a:ext cx="1978172" cy="5853111"/>
          </a:xfrm>
          <a:prstGeom prst="rect">
            <a:avLst/>
          </a:prstGeom>
        </p:spPr>
      </p:pic>
      <p:pic>
        <p:nvPicPr>
          <p:cNvPr id="20" name="Picture 19">
            <a:extLst>
              <a:ext uri="{FF2B5EF4-FFF2-40B4-BE49-F238E27FC236}">
                <a16:creationId xmlns:a16="http://schemas.microsoft.com/office/drawing/2014/main" id="{EAD66D8A-538F-F3E9-5E45-493759F55489}"/>
              </a:ext>
            </a:extLst>
          </p:cNvPr>
          <p:cNvPicPr>
            <a:picLocks noChangeAspect="1"/>
          </p:cNvPicPr>
          <p:nvPr/>
        </p:nvPicPr>
        <p:blipFill>
          <a:blip r:embed="rId9"/>
          <a:stretch>
            <a:fillRect/>
          </a:stretch>
        </p:blipFill>
        <p:spPr>
          <a:xfrm>
            <a:off x="10027784" y="421618"/>
            <a:ext cx="1810232" cy="6436382"/>
          </a:xfrm>
          <a:prstGeom prst="rect">
            <a:avLst/>
          </a:prstGeom>
        </p:spPr>
      </p:pic>
    </p:spTree>
    <p:extLst>
      <p:ext uri="{BB962C8B-B14F-4D97-AF65-F5344CB8AC3E}">
        <p14:creationId xmlns:p14="http://schemas.microsoft.com/office/powerpoint/2010/main" val="1390543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1D966-87ED-47F4-5902-6B4FF8B5822F}"/>
              </a:ext>
            </a:extLst>
          </p:cNvPr>
          <p:cNvSpPr>
            <a:spLocks noGrp="1"/>
          </p:cNvSpPr>
          <p:nvPr>
            <p:ph type="title"/>
          </p:nvPr>
        </p:nvSpPr>
        <p:spPr>
          <a:xfrm>
            <a:off x="1041654" y="946404"/>
            <a:ext cx="9144000" cy="749046"/>
          </a:xfrm>
        </p:spPr>
        <p:txBody>
          <a:bodyPr/>
          <a:lstStyle/>
          <a:p>
            <a:r>
              <a:rPr lang="en-US" dirty="0"/>
              <a:t>Anime Genres and Tags</a:t>
            </a:r>
          </a:p>
        </p:txBody>
      </p:sp>
      <p:pic>
        <p:nvPicPr>
          <p:cNvPr id="4" name="Picture 3">
            <a:extLst>
              <a:ext uri="{FF2B5EF4-FFF2-40B4-BE49-F238E27FC236}">
                <a16:creationId xmlns:a16="http://schemas.microsoft.com/office/drawing/2014/main" id="{8871D349-6B44-D174-C739-9C0A0E2A2357}"/>
              </a:ext>
            </a:extLst>
          </p:cNvPr>
          <p:cNvPicPr>
            <a:picLocks noChangeAspect="1"/>
          </p:cNvPicPr>
          <p:nvPr/>
        </p:nvPicPr>
        <p:blipFill>
          <a:blip r:embed="rId2"/>
          <a:stretch>
            <a:fillRect/>
          </a:stretch>
        </p:blipFill>
        <p:spPr>
          <a:xfrm>
            <a:off x="698574" y="1466849"/>
            <a:ext cx="1710076" cy="5267325"/>
          </a:xfrm>
          <a:prstGeom prst="rect">
            <a:avLst/>
          </a:prstGeom>
        </p:spPr>
      </p:pic>
      <p:pic>
        <p:nvPicPr>
          <p:cNvPr id="7" name="Picture 6">
            <a:extLst>
              <a:ext uri="{FF2B5EF4-FFF2-40B4-BE49-F238E27FC236}">
                <a16:creationId xmlns:a16="http://schemas.microsoft.com/office/drawing/2014/main" id="{FD329B53-3AAC-7523-0E2F-569A199D4B90}"/>
              </a:ext>
            </a:extLst>
          </p:cNvPr>
          <p:cNvPicPr>
            <a:picLocks noChangeAspect="1"/>
          </p:cNvPicPr>
          <p:nvPr/>
        </p:nvPicPr>
        <p:blipFill>
          <a:blip r:embed="rId3"/>
          <a:stretch>
            <a:fillRect/>
          </a:stretch>
        </p:blipFill>
        <p:spPr>
          <a:xfrm>
            <a:off x="1874299" y="1590675"/>
            <a:ext cx="1363991" cy="5267325"/>
          </a:xfrm>
          <a:prstGeom prst="rect">
            <a:avLst/>
          </a:prstGeom>
        </p:spPr>
      </p:pic>
      <p:pic>
        <p:nvPicPr>
          <p:cNvPr id="11" name="Picture 10">
            <a:extLst>
              <a:ext uri="{FF2B5EF4-FFF2-40B4-BE49-F238E27FC236}">
                <a16:creationId xmlns:a16="http://schemas.microsoft.com/office/drawing/2014/main" id="{BBCF6776-EF7B-5B28-709C-417D04419AA3}"/>
              </a:ext>
            </a:extLst>
          </p:cNvPr>
          <p:cNvPicPr>
            <a:picLocks noChangeAspect="1"/>
          </p:cNvPicPr>
          <p:nvPr/>
        </p:nvPicPr>
        <p:blipFill>
          <a:blip r:embed="rId4"/>
          <a:stretch>
            <a:fillRect/>
          </a:stretch>
        </p:blipFill>
        <p:spPr>
          <a:xfrm>
            <a:off x="3238290" y="1590675"/>
            <a:ext cx="1392030" cy="5267326"/>
          </a:xfrm>
          <a:prstGeom prst="rect">
            <a:avLst/>
          </a:prstGeom>
        </p:spPr>
      </p:pic>
      <p:pic>
        <p:nvPicPr>
          <p:cNvPr id="15" name="Picture 14">
            <a:extLst>
              <a:ext uri="{FF2B5EF4-FFF2-40B4-BE49-F238E27FC236}">
                <a16:creationId xmlns:a16="http://schemas.microsoft.com/office/drawing/2014/main" id="{45CB4B51-F43D-7FAE-0412-0E22AC083534}"/>
              </a:ext>
            </a:extLst>
          </p:cNvPr>
          <p:cNvPicPr>
            <a:picLocks noChangeAspect="1"/>
          </p:cNvPicPr>
          <p:nvPr/>
        </p:nvPicPr>
        <p:blipFill>
          <a:blip r:embed="rId5"/>
          <a:stretch>
            <a:fillRect/>
          </a:stretch>
        </p:blipFill>
        <p:spPr>
          <a:xfrm>
            <a:off x="4602281" y="1590672"/>
            <a:ext cx="1313301" cy="5267327"/>
          </a:xfrm>
          <a:prstGeom prst="rect">
            <a:avLst/>
          </a:prstGeom>
        </p:spPr>
      </p:pic>
      <p:pic>
        <p:nvPicPr>
          <p:cNvPr id="19" name="Picture 18">
            <a:extLst>
              <a:ext uri="{FF2B5EF4-FFF2-40B4-BE49-F238E27FC236}">
                <a16:creationId xmlns:a16="http://schemas.microsoft.com/office/drawing/2014/main" id="{F1467F90-8896-181B-D309-ACDEE88A56C9}"/>
              </a:ext>
            </a:extLst>
          </p:cNvPr>
          <p:cNvPicPr>
            <a:picLocks noChangeAspect="1"/>
          </p:cNvPicPr>
          <p:nvPr/>
        </p:nvPicPr>
        <p:blipFill>
          <a:blip r:embed="rId6"/>
          <a:stretch>
            <a:fillRect/>
          </a:stretch>
        </p:blipFill>
        <p:spPr>
          <a:xfrm>
            <a:off x="5915582" y="1590672"/>
            <a:ext cx="1314974" cy="5267328"/>
          </a:xfrm>
          <a:prstGeom prst="rect">
            <a:avLst/>
          </a:prstGeom>
        </p:spPr>
      </p:pic>
      <p:pic>
        <p:nvPicPr>
          <p:cNvPr id="22" name="Picture 21">
            <a:extLst>
              <a:ext uri="{FF2B5EF4-FFF2-40B4-BE49-F238E27FC236}">
                <a16:creationId xmlns:a16="http://schemas.microsoft.com/office/drawing/2014/main" id="{DF878E60-EE44-5BF7-567B-C1436A90B2A0}"/>
              </a:ext>
            </a:extLst>
          </p:cNvPr>
          <p:cNvPicPr>
            <a:picLocks noChangeAspect="1"/>
          </p:cNvPicPr>
          <p:nvPr/>
        </p:nvPicPr>
        <p:blipFill>
          <a:blip r:embed="rId7"/>
          <a:stretch>
            <a:fillRect/>
          </a:stretch>
        </p:blipFill>
        <p:spPr>
          <a:xfrm>
            <a:off x="7156648" y="800099"/>
            <a:ext cx="1481522" cy="6010747"/>
          </a:xfrm>
          <a:prstGeom prst="rect">
            <a:avLst/>
          </a:prstGeom>
        </p:spPr>
      </p:pic>
      <p:pic>
        <p:nvPicPr>
          <p:cNvPr id="24" name="Picture 23">
            <a:extLst>
              <a:ext uri="{FF2B5EF4-FFF2-40B4-BE49-F238E27FC236}">
                <a16:creationId xmlns:a16="http://schemas.microsoft.com/office/drawing/2014/main" id="{822B003D-2409-101F-7D12-49C26054D46A}"/>
              </a:ext>
            </a:extLst>
          </p:cNvPr>
          <p:cNvPicPr>
            <a:picLocks noChangeAspect="1"/>
          </p:cNvPicPr>
          <p:nvPr/>
        </p:nvPicPr>
        <p:blipFill>
          <a:blip r:embed="rId8"/>
          <a:stretch>
            <a:fillRect/>
          </a:stretch>
        </p:blipFill>
        <p:spPr>
          <a:xfrm>
            <a:off x="8416373" y="946404"/>
            <a:ext cx="1615235" cy="5911596"/>
          </a:xfrm>
          <a:prstGeom prst="rect">
            <a:avLst/>
          </a:prstGeom>
        </p:spPr>
      </p:pic>
      <p:pic>
        <p:nvPicPr>
          <p:cNvPr id="26" name="Picture 25">
            <a:extLst>
              <a:ext uri="{FF2B5EF4-FFF2-40B4-BE49-F238E27FC236}">
                <a16:creationId xmlns:a16="http://schemas.microsoft.com/office/drawing/2014/main" id="{2ADA9E15-2A97-FB2D-F1EF-6C8B7C8F5B98}"/>
              </a:ext>
            </a:extLst>
          </p:cNvPr>
          <p:cNvPicPr>
            <a:picLocks noChangeAspect="1"/>
          </p:cNvPicPr>
          <p:nvPr/>
        </p:nvPicPr>
        <p:blipFill>
          <a:blip r:embed="rId9"/>
          <a:stretch>
            <a:fillRect/>
          </a:stretch>
        </p:blipFill>
        <p:spPr>
          <a:xfrm>
            <a:off x="10005388" y="800098"/>
            <a:ext cx="1439991" cy="6010748"/>
          </a:xfrm>
          <a:prstGeom prst="rect">
            <a:avLst/>
          </a:prstGeom>
        </p:spPr>
      </p:pic>
    </p:spTree>
    <p:extLst>
      <p:ext uri="{BB962C8B-B14F-4D97-AF65-F5344CB8AC3E}">
        <p14:creationId xmlns:p14="http://schemas.microsoft.com/office/powerpoint/2010/main" val="3451354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1D966-87ED-47F4-5902-6B4FF8B5822F}"/>
              </a:ext>
            </a:extLst>
          </p:cNvPr>
          <p:cNvSpPr>
            <a:spLocks noGrp="1"/>
          </p:cNvSpPr>
          <p:nvPr>
            <p:ph type="title"/>
          </p:nvPr>
        </p:nvSpPr>
        <p:spPr>
          <a:xfrm>
            <a:off x="1041654" y="946404"/>
            <a:ext cx="9144000" cy="749046"/>
          </a:xfrm>
        </p:spPr>
        <p:txBody>
          <a:bodyPr/>
          <a:lstStyle/>
          <a:p>
            <a:r>
              <a:rPr lang="en-US" dirty="0"/>
              <a:t>Anime Genres and Tags</a:t>
            </a:r>
          </a:p>
        </p:txBody>
      </p:sp>
      <p:pic>
        <p:nvPicPr>
          <p:cNvPr id="5" name="Picture 4">
            <a:extLst>
              <a:ext uri="{FF2B5EF4-FFF2-40B4-BE49-F238E27FC236}">
                <a16:creationId xmlns:a16="http://schemas.microsoft.com/office/drawing/2014/main" id="{67A1B74A-D7B8-6CA4-E777-D11179675BB3}"/>
              </a:ext>
            </a:extLst>
          </p:cNvPr>
          <p:cNvPicPr>
            <a:picLocks noChangeAspect="1"/>
          </p:cNvPicPr>
          <p:nvPr/>
        </p:nvPicPr>
        <p:blipFill>
          <a:blip r:embed="rId2"/>
          <a:stretch>
            <a:fillRect/>
          </a:stretch>
        </p:blipFill>
        <p:spPr>
          <a:xfrm>
            <a:off x="538438" y="1619249"/>
            <a:ext cx="1575433" cy="5133975"/>
          </a:xfrm>
          <a:prstGeom prst="rect">
            <a:avLst/>
          </a:prstGeom>
        </p:spPr>
      </p:pic>
      <p:pic>
        <p:nvPicPr>
          <p:cNvPr id="10" name="Picture 9">
            <a:extLst>
              <a:ext uri="{FF2B5EF4-FFF2-40B4-BE49-F238E27FC236}">
                <a16:creationId xmlns:a16="http://schemas.microsoft.com/office/drawing/2014/main" id="{2E450A8B-40B8-BEB8-3B97-740DC42E6C54}"/>
              </a:ext>
            </a:extLst>
          </p:cNvPr>
          <p:cNvPicPr>
            <a:picLocks noChangeAspect="1"/>
          </p:cNvPicPr>
          <p:nvPr/>
        </p:nvPicPr>
        <p:blipFill>
          <a:blip r:embed="rId3"/>
          <a:stretch>
            <a:fillRect/>
          </a:stretch>
        </p:blipFill>
        <p:spPr>
          <a:xfrm>
            <a:off x="2113871" y="1604961"/>
            <a:ext cx="1255374" cy="5162550"/>
          </a:xfrm>
          <a:prstGeom prst="rect">
            <a:avLst/>
          </a:prstGeom>
        </p:spPr>
      </p:pic>
      <p:pic>
        <p:nvPicPr>
          <p:cNvPr id="13" name="Picture 12">
            <a:extLst>
              <a:ext uri="{FF2B5EF4-FFF2-40B4-BE49-F238E27FC236}">
                <a16:creationId xmlns:a16="http://schemas.microsoft.com/office/drawing/2014/main" id="{D20CEE79-DB06-9140-809E-63E4A34B00FE}"/>
              </a:ext>
            </a:extLst>
          </p:cNvPr>
          <p:cNvPicPr>
            <a:picLocks noChangeAspect="1"/>
          </p:cNvPicPr>
          <p:nvPr/>
        </p:nvPicPr>
        <p:blipFill>
          <a:blip r:embed="rId4"/>
          <a:stretch>
            <a:fillRect/>
          </a:stretch>
        </p:blipFill>
        <p:spPr>
          <a:xfrm>
            <a:off x="3369245" y="1604961"/>
            <a:ext cx="1119033" cy="5253039"/>
          </a:xfrm>
          <a:prstGeom prst="rect">
            <a:avLst/>
          </a:prstGeom>
        </p:spPr>
      </p:pic>
      <p:pic>
        <p:nvPicPr>
          <p:cNvPr id="16" name="Picture 15">
            <a:extLst>
              <a:ext uri="{FF2B5EF4-FFF2-40B4-BE49-F238E27FC236}">
                <a16:creationId xmlns:a16="http://schemas.microsoft.com/office/drawing/2014/main" id="{7346CE56-25D4-3431-7207-76757189D7D8}"/>
              </a:ext>
            </a:extLst>
          </p:cNvPr>
          <p:cNvPicPr>
            <a:picLocks noChangeAspect="1"/>
          </p:cNvPicPr>
          <p:nvPr/>
        </p:nvPicPr>
        <p:blipFill>
          <a:blip r:embed="rId5"/>
          <a:stretch>
            <a:fillRect/>
          </a:stretch>
        </p:blipFill>
        <p:spPr>
          <a:xfrm>
            <a:off x="4412887" y="1604960"/>
            <a:ext cx="1290467" cy="5253040"/>
          </a:xfrm>
          <a:prstGeom prst="rect">
            <a:avLst/>
          </a:prstGeom>
        </p:spPr>
      </p:pic>
      <p:pic>
        <p:nvPicPr>
          <p:cNvPr id="18" name="Picture 17">
            <a:extLst>
              <a:ext uri="{FF2B5EF4-FFF2-40B4-BE49-F238E27FC236}">
                <a16:creationId xmlns:a16="http://schemas.microsoft.com/office/drawing/2014/main" id="{EF82EE7B-DEC5-67D3-D88E-637026270E96}"/>
              </a:ext>
            </a:extLst>
          </p:cNvPr>
          <p:cNvPicPr>
            <a:picLocks noChangeAspect="1"/>
          </p:cNvPicPr>
          <p:nvPr/>
        </p:nvPicPr>
        <p:blipFill>
          <a:blip r:embed="rId6"/>
          <a:stretch>
            <a:fillRect/>
          </a:stretch>
        </p:blipFill>
        <p:spPr>
          <a:xfrm>
            <a:off x="5743652" y="1495425"/>
            <a:ext cx="1557594" cy="5362575"/>
          </a:xfrm>
          <a:prstGeom prst="rect">
            <a:avLst/>
          </a:prstGeom>
        </p:spPr>
      </p:pic>
      <p:pic>
        <p:nvPicPr>
          <p:cNvPr id="21" name="Picture 20">
            <a:extLst>
              <a:ext uri="{FF2B5EF4-FFF2-40B4-BE49-F238E27FC236}">
                <a16:creationId xmlns:a16="http://schemas.microsoft.com/office/drawing/2014/main" id="{AC63BB4A-C0D3-79E7-E725-32A1A1A15C57}"/>
              </a:ext>
            </a:extLst>
          </p:cNvPr>
          <p:cNvPicPr>
            <a:picLocks noChangeAspect="1"/>
          </p:cNvPicPr>
          <p:nvPr/>
        </p:nvPicPr>
        <p:blipFill>
          <a:blip r:embed="rId7"/>
          <a:stretch>
            <a:fillRect/>
          </a:stretch>
        </p:blipFill>
        <p:spPr>
          <a:xfrm>
            <a:off x="7022181" y="848110"/>
            <a:ext cx="1534439" cy="6009889"/>
          </a:xfrm>
          <a:prstGeom prst="rect">
            <a:avLst/>
          </a:prstGeom>
        </p:spPr>
      </p:pic>
      <p:pic>
        <p:nvPicPr>
          <p:cNvPr id="25" name="Picture 24">
            <a:extLst>
              <a:ext uri="{FF2B5EF4-FFF2-40B4-BE49-F238E27FC236}">
                <a16:creationId xmlns:a16="http://schemas.microsoft.com/office/drawing/2014/main" id="{7A6A44C4-4AD6-BBB1-F27D-8E232B0757EC}"/>
              </a:ext>
            </a:extLst>
          </p:cNvPr>
          <p:cNvPicPr>
            <a:picLocks noChangeAspect="1"/>
          </p:cNvPicPr>
          <p:nvPr/>
        </p:nvPicPr>
        <p:blipFill>
          <a:blip r:embed="rId8"/>
          <a:stretch>
            <a:fillRect/>
          </a:stretch>
        </p:blipFill>
        <p:spPr>
          <a:xfrm>
            <a:off x="8322861" y="-90489"/>
            <a:ext cx="1734830" cy="6858000"/>
          </a:xfrm>
          <a:prstGeom prst="rect">
            <a:avLst/>
          </a:prstGeom>
        </p:spPr>
      </p:pic>
      <p:pic>
        <p:nvPicPr>
          <p:cNvPr id="28" name="Picture 27">
            <a:extLst>
              <a:ext uri="{FF2B5EF4-FFF2-40B4-BE49-F238E27FC236}">
                <a16:creationId xmlns:a16="http://schemas.microsoft.com/office/drawing/2014/main" id="{7E71631D-7408-08BE-3401-37B16AA51692}"/>
              </a:ext>
            </a:extLst>
          </p:cNvPr>
          <p:cNvPicPr>
            <a:picLocks noChangeAspect="1"/>
          </p:cNvPicPr>
          <p:nvPr/>
        </p:nvPicPr>
        <p:blipFill>
          <a:blip r:embed="rId9"/>
          <a:stretch>
            <a:fillRect/>
          </a:stretch>
        </p:blipFill>
        <p:spPr>
          <a:xfrm>
            <a:off x="9769112" y="-90489"/>
            <a:ext cx="2048161" cy="6582694"/>
          </a:xfrm>
          <a:prstGeom prst="rect">
            <a:avLst/>
          </a:prstGeom>
        </p:spPr>
      </p:pic>
      <p:pic>
        <p:nvPicPr>
          <p:cNvPr id="30" name="Picture 29">
            <a:extLst>
              <a:ext uri="{FF2B5EF4-FFF2-40B4-BE49-F238E27FC236}">
                <a16:creationId xmlns:a16="http://schemas.microsoft.com/office/drawing/2014/main" id="{E9AF6672-9315-F1E2-1F33-6C63C1A85647}"/>
              </a:ext>
            </a:extLst>
          </p:cNvPr>
          <p:cNvPicPr>
            <a:picLocks noChangeAspect="1"/>
          </p:cNvPicPr>
          <p:nvPr/>
        </p:nvPicPr>
        <p:blipFill>
          <a:blip r:embed="rId10"/>
          <a:stretch>
            <a:fillRect/>
          </a:stretch>
        </p:blipFill>
        <p:spPr>
          <a:xfrm>
            <a:off x="11310456" y="3594354"/>
            <a:ext cx="881544" cy="3158870"/>
          </a:xfrm>
          <a:prstGeom prst="rect">
            <a:avLst/>
          </a:prstGeom>
        </p:spPr>
      </p:pic>
    </p:spTree>
    <p:extLst>
      <p:ext uri="{BB962C8B-B14F-4D97-AF65-F5344CB8AC3E}">
        <p14:creationId xmlns:p14="http://schemas.microsoft.com/office/powerpoint/2010/main" val="3278551447"/>
      </p:ext>
    </p:extLst>
  </p:cSld>
  <p:clrMapOvr>
    <a:masterClrMapping/>
  </p:clrMapOvr>
</p:sld>
</file>

<file path=ppt/theme/theme1.xml><?xml version="1.0" encoding="utf-8"?>
<a:theme xmlns:a="http://schemas.openxmlformats.org/drawingml/2006/main" name="PrismaticVTI">
  <a:themeElements>
    <a:clrScheme name="Prismatic">
      <a:dk1>
        <a:sysClr val="windowText" lastClr="000000"/>
      </a:dk1>
      <a:lt1>
        <a:sysClr val="window" lastClr="FFFFFF"/>
      </a:lt1>
      <a:dk2>
        <a:srgbClr val="131523"/>
      </a:dk2>
      <a:lt2>
        <a:srgbClr val="E7E6E6"/>
      </a:lt2>
      <a:accent1>
        <a:srgbClr val="42B3BD"/>
      </a:accent1>
      <a:accent2>
        <a:srgbClr val="51B851"/>
      </a:accent2>
      <a:accent3>
        <a:srgbClr val="B5A603"/>
      </a:accent3>
      <a:accent4>
        <a:srgbClr val="F58505"/>
      </a:accent4>
      <a:accent5>
        <a:srgbClr val="FA2481"/>
      </a:accent5>
      <a:accent6>
        <a:srgbClr val="9CA2AB"/>
      </a:accent6>
      <a:hlink>
        <a:srgbClr val="FA2481"/>
      </a:hlink>
      <a:folHlink>
        <a:srgbClr val="57618E"/>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docProps/app.xml><?xml version="1.0" encoding="utf-8"?>
<Properties xmlns="http://schemas.openxmlformats.org/officeDocument/2006/extended-properties" xmlns:vt="http://schemas.openxmlformats.org/officeDocument/2006/docPropsVTypes">
  <TotalTime>4382</TotalTime>
  <Words>362</Words>
  <Application>Microsoft Office PowerPoint</Application>
  <PresentationFormat>Widescreen</PresentationFormat>
  <Paragraphs>47</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Aharoni</vt:lpstr>
      <vt:lpstr>Arial</vt:lpstr>
      <vt:lpstr>Avenir Next LT Pro</vt:lpstr>
      <vt:lpstr>Wingdings</vt:lpstr>
      <vt:lpstr>PrismaticVTI</vt:lpstr>
      <vt:lpstr>FIRST MEETING</vt:lpstr>
      <vt:lpstr>WHAT IS ANIME?</vt:lpstr>
      <vt:lpstr>PowerPoint Presentation</vt:lpstr>
      <vt:lpstr>PowerPoint Presentation</vt:lpstr>
      <vt:lpstr>PowerPoint Presentation</vt:lpstr>
      <vt:lpstr>Anime is Always Changing!</vt:lpstr>
      <vt:lpstr>Anime Genres and Tags</vt:lpstr>
      <vt:lpstr>Anime Genres and Tags</vt:lpstr>
      <vt:lpstr>Anime Genres and Tags</vt:lpstr>
      <vt:lpstr>Anime Fandom is full of creativity!</vt:lpstr>
      <vt:lpstr>STEP ONE: WATCHING ANIME</vt:lpstr>
      <vt:lpstr>HOW MUCH ANIME CAN WE WATCH?</vt:lpstr>
      <vt:lpstr>TODAY: ANIME ABOUT ANIME choose one episode</vt:lpstr>
      <vt:lpstr>ANIMATION RUNNER KUROMI (OVA)</vt:lpstr>
      <vt:lpstr>SHIROBAKO! EPISODE ONE</vt:lpstr>
      <vt:lpstr>PARANOIA AGENT: EPISODE 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Torres Acosta, Jose (DCPS)</dc:creator>
  <cp:lastModifiedBy>Torres Acosta, Jose (DCPS)</cp:lastModifiedBy>
  <cp:revision>9</cp:revision>
  <dcterms:created xsi:type="dcterms:W3CDTF">2024-09-27T15:42:03Z</dcterms:created>
  <dcterms:modified xsi:type="dcterms:W3CDTF">2024-10-01T15:28:02Z</dcterms:modified>
</cp:coreProperties>
</file>